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43"/>
  </p:notesMasterIdLst>
  <p:handoutMasterIdLst>
    <p:handoutMasterId r:id="rId44"/>
  </p:handoutMasterIdLst>
  <p:sldIdLst>
    <p:sldId id="256" r:id="rId2"/>
    <p:sldId id="257" r:id="rId3"/>
    <p:sldId id="356" r:id="rId4"/>
    <p:sldId id="357" r:id="rId5"/>
    <p:sldId id="358" r:id="rId6"/>
    <p:sldId id="259" r:id="rId7"/>
    <p:sldId id="359" r:id="rId8"/>
    <p:sldId id="360" r:id="rId9"/>
    <p:sldId id="296" r:id="rId10"/>
    <p:sldId id="342" r:id="rId11"/>
    <p:sldId id="334" r:id="rId12"/>
    <p:sldId id="335" r:id="rId13"/>
    <p:sldId id="336" r:id="rId14"/>
    <p:sldId id="328" r:id="rId15"/>
    <p:sldId id="297" r:id="rId16"/>
    <p:sldId id="350" r:id="rId17"/>
    <p:sldId id="293" r:id="rId18"/>
    <p:sldId id="329" r:id="rId19"/>
    <p:sldId id="298" r:id="rId20"/>
    <p:sldId id="338" r:id="rId21"/>
    <p:sldId id="330" r:id="rId22"/>
    <p:sldId id="295" r:id="rId23"/>
    <p:sldId id="312" r:id="rId24"/>
    <p:sldId id="339" r:id="rId25"/>
    <p:sldId id="349" r:id="rId26"/>
    <p:sldId id="294" r:id="rId27"/>
    <p:sldId id="302" r:id="rId28"/>
    <p:sldId id="340" r:id="rId29"/>
    <p:sldId id="341" r:id="rId30"/>
    <p:sldId id="347" r:id="rId31"/>
    <p:sldId id="332" r:id="rId32"/>
    <p:sldId id="351" r:id="rId33"/>
    <p:sldId id="333" r:id="rId34"/>
    <p:sldId id="344" r:id="rId35"/>
    <p:sldId id="343" r:id="rId36"/>
    <p:sldId id="345" r:id="rId37"/>
    <p:sldId id="352" r:id="rId38"/>
    <p:sldId id="353" r:id="rId39"/>
    <p:sldId id="354" r:id="rId40"/>
    <p:sldId id="337" r:id="rId41"/>
    <p:sldId id="355" r:id="rId42"/>
  </p:sldIdLst>
  <p:sldSz cx="9144000" cy="5143500" type="screen16x9"/>
  <p:notesSz cx="6858000" cy="9144000"/>
  <p:embeddedFontLst>
    <p:embeddedFont>
      <p:font typeface="Arial Unicode MS" panose="02010600030101010101" charset="-122"/>
      <p:regular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ＭＳ Ｐゴシック" panose="020B0600070205080204" pitchFamily="34" charset="-128"/>
      <p:regular r:id="rId5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88524E8-F18D-4925-8788-3BA63FD10D9F}">
          <p14:sldIdLst>
            <p14:sldId id="256"/>
            <p14:sldId id="257"/>
            <p14:sldId id="356"/>
            <p14:sldId id="357"/>
            <p14:sldId id="358"/>
            <p14:sldId id="259"/>
            <p14:sldId id="359"/>
            <p14:sldId id="360"/>
            <p14:sldId id="296"/>
            <p14:sldId id="342"/>
            <p14:sldId id="334"/>
            <p14:sldId id="335"/>
            <p14:sldId id="336"/>
            <p14:sldId id="328"/>
            <p14:sldId id="297"/>
            <p14:sldId id="350"/>
            <p14:sldId id="293"/>
            <p14:sldId id="329"/>
            <p14:sldId id="298"/>
            <p14:sldId id="338"/>
            <p14:sldId id="330"/>
            <p14:sldId id="295"/>
            <p14:sldId id="312"/>
            <p14:sldId id="339"/>
            <p14:sldId id="349"/>
            <p14:sldId id="294"/>
            <p14:sldId id="302"/>
            <p14:sldId id="340"/>
            <p14:sldId id="341"/>
            <p14:sldId id="347"/>
            <p14:sldId id="332"/>
            <p14:sldId id="351"/>
            <p14:sldId id="333"/>
            <p14:sldId id="344"/>
            <p14:sldId id="343"/>
            <p14:sldId id="345"/>
            <p14:sldId id="352"/>
            <p14:sldId id="353"/>
            <p14:sldId id="354"/>
            <p14:sldId id="337"/>
            <p14:sldId id="355"/>
          </p14:sldIdLst>
        </p14:section>
        <p14:section name="无标题节" id="{295C8A62-12AE-4459-83D9-E34DB479808F}">
          <p14:sldIdLst/>
        </p14:section>
      </p14:sectionLst>
    </p:ex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16" pos="386">
          <p15:clr>
            <a:srgbClr val="A4A3A4"/>
          </p15:clr>
        </p15:guide>
        <p15:guide id="17" pos="5375">
          <p15:clr>
            <a:srgbClr val="A4A3A4"/>
          </p15:clr>
        </p15:guide>
        <p15:guide id="18" orient="horz" pos="1620" userDrawn="1">
          <p15:clr>
            <a:srgbClr val="A4A3A4"/>
          </p15:clr>
        </p15:guide>
        <p15:guide id="19" orient="horz" pos="22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PTer_Tang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2B38"/>
    <a:srgbClr val="151F29"/>
    <a:srgbClr val="FC611F"/>
    <a:srgbClr val="FFC543"/>
    <a:srgbClr val="F34D03"/>
    <a:srgbClr val="343A42"/>
    <a:srgbClr val="FEAF00"/>
    <a:srgbClr val="FFCC5B"/>
    <a:srgbClr val="EAA200"/>
    <a:srgbClr val="D69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248" autoAdjust="0"/>
  </p:normalViewPr>
  <p:slideViewPr>
    <p:cSldViewPr snapToGrid="0">
      <p:cViewPr varScale="1">
        <p:scale>
          <a:sx n="145" d="100"/>
          <a:sy n="145" d="100"/>
        </p:scale>
        <p:origin x="564" y="120"/>
      </p:cViewPr>
      <p:guideLst>
        <p:guide pos="2880"/>
        <p:guide pos="386"/>
        <p:guide pos="5375"/>
        <p:guide orient="horz" pos="1620"/>
        <p:guide orient="horz" pos="221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4" d="100"/>
          <a:sy n="54" d="100"/>
        </p:scale>
        <p:origin x="2820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3B35E-2B52-46A9-B487-11FFF08415F9}" type="datetimeFigureOut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A6BF4F-2F03-42A8-A044-974FC80D27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1088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DCCFDA-07A8-45FD-A46A-DFD73DA7AABA}" type="datetimeFigureOut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DB06F-26D1-4B27-BADA-80ECDEEE8BC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9691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DB06F-26D1-4B27-BADA-80ECDEEE8BC7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943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DB06F-26D1-4B27-BADA-80ECDEEE8BC7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450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DB06F-26D1-4B27-BADA-80ECDEEE8BC7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370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DB06F-26D1-4B27-BADA-80ECDEEE8BC7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504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DB06F-26D1-4B27-BADA-80ECDEEE8BC7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345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DB06F-26D1-4B27-BADA-80ECDEEE8BC7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07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DB06F-26D1-4B27-BADA-80ECDEEE8BC7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144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BD30-92A3-41D3-B856-2D8D66AD7106}" type="datetime1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284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EDAB2-564E-4532-81D9-99F974405A41}" type="datetime1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785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34B0C-A1BD-45C6-8646-14FE5DDBB0A6}" type="datetime1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2373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3D77D-49A0-4D11-AD82-4565438F9E92}" type="datetime1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8539966" y="214157"/>
            <a:ext cx="359569" cy="522682"/>
            <a:chOff x="8512534" y="214157"/>
            <a:chExt cx="359569" cy="522682"/>
          </a:xfrm>
        </p:grpSpPr>
        <p:sp>
          <p:nvSpPr>
            <p:cNvPr id="12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3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4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649248" y="261670"/>
            <a:ext cx="2133600" cy="274637"/>
          </a:xfrm>
        </p:spPr>
        <p:txBody>
          <a:bodyPr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9C689EE7-C798-4E5C-9338-2BD7BFF69A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8090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1FB8-671C-42D5-8780-4A37A3F9ABBB}" type="datetime1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8539966" y="214157"/>
            <a:ext cx="359569" cy="522682"/>
            <a:chOff x="8512534" y="214157"/>
            <a:chExt cx="359569" cy="522682"/>
          </a:xfrm>
        </p:grpSpPr>
        <p:sp>
          <p:nvSpPr>
            <p:cNvPr id="17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9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2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649248" y="261670"/>
            <a:ext cx="2133600" cy="274637"/>
          </a:xfrm>
        </p:spPr>
        <p:txBody>
          <a:bodyPr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58D60263-A96F-46DE-8AEE-71093E484CC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6441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9472F-A5DA-4179-B9F8-99F9FACC98FA}" type="datetime1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8539966" y="214157"/>
            <a:ext cx="359569" cy="522682"/>
            <a:chOff x="8512534" y="214157"/>
            <a:chExt cx="359569" cy="522682"/>
          </a:xfrm>
        </p:grpSpPr>
        <p:sp>
          <p:nvSpPr>
            <p:cNvPr id="19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20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21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2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649248" y="261670"/>
            <a:ext cx="2133600" cy="274637"/>
          </a:xfrm>
        </p:spPr>
        <p:txBody>
          <a:bodyPr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15126A41-347E-4916-BBAE-EA725A5E32C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390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419-A016-494D-98D6-AC0758BAF85D}" type="datetime1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8539966" y="214157"/>
            <a:ext cx="359569" cy="522682"/>
            <a:chOff x="8512534" y="214157"/>
            <a:chExt cx="359569" cy="522682"/>
          </a:xfrm>
        </p:grpSpPr>
        <p:sp>
          <p:nvSpPr>
            <p:cNvPr id="21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22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FFC543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23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69000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2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649248" y="261670"/>
            <a:ext cx="2133600" cy="274637"/>
          </a:xfrm>
        </p:spPr>
        <p:txBody>
          <a:bodyPr/>
          <a:lstStyle>
            <a:lvl1pPr algn="ctr">
              <a:defRPr sz="1600">
                <a:solidFill>
                  <a:srgbClr val="152C34"/>
                </a:solidFill>
              </a:defRPr>
            </a:lvl1pPr>
          </a:lstStyle>
          <a:p>
            <a:fld id="{9C689EE7-C798-4E5C-9338-2BD7BFF69A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6436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16252-7B8A-42FB-B731-A593BE82547B}" type="datetime1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163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A479A-F0E9-408E-AC96-12A50DF6DFD5}" type="datetime1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886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16493-6163-4328-B0E8-1451112E27BD}" type="datetime1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026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05B-AFAC-47C2-9CCD-15FF9FAC62EE}" type="datetime1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53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76CB3-27E0-44FC-A32A-88810EDA6F90}" type="datetime1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867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4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TextBox 1031"/>
          <p:cNvSpPr txBox="1"/>
          <p:nvPr/>
        </p:nvSpPr>
        <p:spPr>
          <a:xfrm>
            <a:off x="2329244" y="3284704"/>
            <a:ext cx="44855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rgbClr val="1C2B38"/>
                </a:solidFill>
              </a:rPr>
              <a:t>The Pilot Of Hadoop</a:t>
            </a:r>
            <a:endParaRPr lang="zh-CN" altLang="en-US" sz="4000" b="1" dirty="0">
              <a:solidFill>
                <a:srgbClr val="1C2B38"/>
              </a:solidFill>
            </a:endParaRPr>
          </a:p>
        </p:txBody>
      </p:sp>
      <p:sp>
        <p:nvSpPr>
          <p:cNvPr id="1036" name="矩形 1035"/>
          <p:cNvSpPr/>
          <p:nvPr/>
        </p:nvSpPr>
        <p:spPr>
          <a:xfrm>
            <a:off x="2445264" y="4085936"/>
            <a:ext cx="827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1C2B38"/>
                </a:solidFill>
                <a:latin typeface="+mj-lt"/>
              </a:rPr>
              <a:t>2017.5</a:t>
            </a:r>
            <a:endParaRPr lang="zh-CN" altLang="en-US" dirty="0">
              <a:solidFill>
                <a:srgbClr val="1C2B38"/>
              </a:solidFill>
              <a:latin typeface="+mj-lt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504725" y="4085936"/>
            <a:ext cx="901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solidFill>
                  <a:srgbClr val="1C2B38"/>
                </a:solidFill>
                <a:latin typeface="+mj-lt"/>
              </a:rPr>
              <a:t>XenRon</a:t>
            </a:r>
            <a:endParaRPr lang="zh-CN" altLang="en-US" dirty="0">
              <a:solidFill>
                <a:srgbClr val="1C2B38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682" y="401194"/>
            <a:ext cx="4012752" cy="283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4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10087" y="215568"/>
            <a:ext cx="1784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SSH </a:t>
            </a:r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Terminal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15" y="863644"/>
            <a:ext cx="3642411" cy="17893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901"/>
          <a:stretch/>
        </p:blipFill>
        <p:spPr>
          <a:xfrm>
            <a:off x="265515" y="2894362"/>
            <a:ext cx="6950098" cy="20458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28" y="863644"/>
            <a:ext cx="4824570" cy="281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7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22846" y="235302"/>
            <a:ext cx="19559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Virtual Machine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" y="3069071"/>
            <a:ext cx="2076923" cy="14907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" y="997453"/>
            <a:ext cx="3147294" cy="18178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286" y="997453"/>
            <a:ext cx="1974314" cy="17614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830" y="3195330"/>
            <a:ext cx="6429375" cy="1238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791" y="997453"/>
            <a:ext cx="3077737" cy="15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06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88585" y="235302"/>
            <a:ext cx="14285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Virtual Box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83464" y="3938330"/>
            <a:ext cx="397374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rgbClr val="1C2B38"/>
                </a:solidFill>
              </a:rPr>
              <a:t>Official Website</a:t>
            </a:r>
            <a:r>
              <a:rPr lang="zh-CN" altLang="en-US" sz="1600" dirty="0">
                <a:solidFill>
                  <a:srgbClr val="1C2B38"/>
                </a:solidFill>
              </a:rPr>
              <a:t> </a:t>
            </a:r>
            <a:r>
              <a:rPr lang="en-US" altLang="zh-CN" sz="1600" dirty="0">
                <a:solidFill>
                  <a:srgbClr val="1C2B38"/>
                </a:solidFill>
              </a:rPr>
              <a:t>: </a:t>
            </a:r>
            <a:endParaRPr lang="en-US" altLang="zh-CN" sz="1600" dirty="0" smtClean="0">
              <a:solidFill>
                <a:srgbClr val="1C2B38"/>
              </a:solidFill>
            </a:endParaRPr>
          </a:p>
          <a:p>
            <a:r>
              <a:rPr lang="en-US" altLang="zh-CN" sz="1600" dirty="0">
                <a:solidFill>
                  <a:srgbClr val="1C2B38"/>
                </a:solidFill>
              </a:rPr>
              <a:t>https://</a:t>
            </a:r>
            <a:r>
              <a:rPr lang="en-US" altLang="zh-CN" sz="1600" dirty="0" smtClean="0">
                <a:solidFill>
                  <a:srgbClr val="1C2B38"/>
                </a:solidFill>
              </a:rPr>
              <a:t>www.virtualbox.org/</a:t>
            </a:r>
          </a:p>
          <a:p>
            <a:r>
              <a:rPr lang="en-US" altLang="zh-CN" sz="1600" dirty="0">
                <a:solidFill>
                  <a:srgbClr val="1C2B38"/>
                </a:solidFill>
              </a:rPr>
              <a:t>https://www.virtualbox.org/wiki/Downloads</a:t>
            </a:r>
          </a:p>
          <a:p>
            <a:endParaRPr lang="en-US" altLang="zh-CN" sz="1600" dirty="0">
              <a:solidFill>
                <a:srgbClr val="1C2B38"/>
              </a:solidFill>
            </a:endParaRPr>
          </a:p>
        </p:txBody>
      </p:sp>
      <p:sp>
        <p:nvSpPr>
          <p:cNvPr id="8" name="矩形 39"/>
          <p:cNvSpPr/>
          <p:nvPr/>
        </p:nvSpPr>
        <p:spPr>
          <a:xfrm>
            <a:off x="4505693" y="3938330"/>
            <a:ext cx="42785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C2B38"/>
                </a:solidFill>
              </a:rPr>
              <a:t>Virtual </a:t>
            </a:r>
            <a:r>
              <a:rPr lang="en-US" altLang="zh-CN" sz="1600" dirty="0" smtClean="0">
                <a:solidFill>
                  <a:srgbClr val="1C2B38"/>
                </a:solidFill>
              </a:rPr>
              <a:t>networking</a:t>
            </a:r>
            <a:r>
              <a:rPr lang="zh-CN" altLang="en-US" sz="1600" dirty="0" smtClean="0">
                <a:solidFill>
                  <a:srgbClr val="1C2B38"/>
                </a:solidFill>
              </a:rPr>
              <a:t> </a:t>
            </a:r>
            <a:r>
              <a:rPr lang="en-US" altLang="zh-CN" sz="1600" dirty="0">
                <a:solidFill>
                  <a:srgbClr val="1C2B38"/>
                </a:solidFill>
              </a:rPr>
              <a:t>: </a:t>
            </a:r>
            <a:endParaRPr lang="en-US" altLang="zh-CN" sz="1600" dirty="0" smtClean="0">
              <a:solidFill>
                <a:srgbClr val="1C2B38"/>
              </a:solidFill>
            </a:endParaRPr>
          </a:p>
          <a:p>
            <a:r>
              <a:rPr lang="en-US" altLang="zh-CN" sz="1600" dirty="0" smtClean="0">
                <a:solidFill>
                  <a:srgbClr val="1C2B38"/>
                </a:solidFill>
              </a:rPr>
              <a:t>https</a:t>
            </a:r>
            <a:r>
              <a:rPr lang="en-US" altLang="zh-CN" sz="1600" dirty="0">
                <a:solidFill>
                  <a:srgbClr val="1C2B38"/>
                </a:solidFill>
              </a:rPr>
              <a:t>://www.virtualbox.org/manual/ch06.html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184" y="536307"/>
            <a:ext cx="4458763" cy="338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4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89183" y="235302"/>
            <a:ext cx="9973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Docker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9" y="872463"/>
            <a:ext cx="1241511" cy="110764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88" y="1980103"/>
            <a:ext cx="3906988" cy="29302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164" y="1154940"/>
            <a:ext cx="4178917" cy="313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7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92984" y="224902"/>
            <a:ext cx="986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GitHub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" y="899097"/>
            <a:ext cx="975610" cy="9756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033" y="743712"/>
            <a:ext cx="6435656" cy="414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6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11270" y="224902"/>
            <a:ext cx="5148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err="1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Git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83464" y="4171702"/>
            <a:ext cx="51333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rgbClr val="1C2B38"/>
                </a:solidFill>
              </a:rPr>
              <a:t>Official Website</a:t>
            </a:r>
            <a:r>
              <a:rPr lang="zh-CN" altLang="en-US" sz="1600" dirty="0">
                <a:solidFill>
                  <a:srgbClr val="1C2B38"/>
                </a:solidFill>
              </a:rPr>
              <a:t> </a:t>
            </a:r>
            <a:r>
              <a:rPr lang="en-US" altLang="zh-CN" sz="1600" dirty="0">
                <a:solidFill>
                  <a:srgbClr val="1C2B38"/>
                </a:solidFill>
              </a:rPr>
              <a:t>: </a:t>
            </a:r>
            <a:endParaRPr lang="en-US" altLang="zh-CN" sz="1600" dirty="0" smtClean="0">
              <a:solidFill>
                <a:srgbClr val="1C2B38"/>
              </a:solidFill>
            </a:endParaRPr>
          </a:p>
          <a:p>
            <a:r>
              <a:rPr lang="en-US" altLang="zh-CN" sz="1600" dirty="0">
                <a:solidFill>
                  <a:srgbClr val="1C2B38"/>
                </a:solidFill>
              </a:rPr>
              <a:t>https://git-scm.com/</a:t>
            </a:r>
            <a:endParaRPr lang="en-US" altLang="zh-CN" sz="1600" dirty="0" smtClean="0">
              <a:solidFill>
                <a:srgbClr val="1C2B38"/>
              </a:solidFill>
            </a:endParaRPr>
          </a:p>
          <a:p>
            <a:r>
              <a:rPr lang="en-US" altLang="zh-CN" sz="1600" dirty="0">
                <a:solidFill>
                  <a:srgbClr val="1C2B38"/>
                </a:solidFill>
              </a:rPr>
              <a:t>The latest stable Release : </a:t>
            </a:r>
            <a:r>
              <a:rPr lang="en-US" altLang="zh-CN" sz="1600" dirty="0" smtClean="0">
                <a:solidFill>
                  <a:srgbClr val="1C2B38"/>
                </a:solidFill>
              </a:rPr>
              <a:t>v2.11.1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" y="909872"/>
            <a:ext cx="1381213" cy="5767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222" y="909872"/>
            <a:ext cx="6808662" cy="342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81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11270" y="224902"/>
            <a:ext cx="5148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err="1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Git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514" y="683705"/>
            <a:ext cx="6502734" cy="421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4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244328" y="1287955"/>
            <a:ext cx="265534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PART</a:t>
            </a:r>
            <a:r>
              <a:rPr lang="en-US" altLang="zh-CN" sz="7200" b="1" dirty="0" smtClean="0">
                <a:solidFill>
                  <a:srgbClr val="1C2B38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813858" y="3911446"/>
            <a:ext cx="35162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Hadoop Eco System</a:t>
            </a:r>
            <a:endParaRPr lang="zh-CN" altLang="en-US" sz="3200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846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98406" y="199048"/>
            <a:ext cx="16001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Distributions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15" y="874597"/>
            <a:ext cx="7817177" cy="375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46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87806" y="199048"/>
            <a:ext cx="12266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Cloudera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53" y="1012460"/>
            <a:ext cx="8538252" cy="380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27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 flipH="1">
            <a:off x="559370" y="2234057"/>
            <a:ext cx="3896763" cy="858274"/>
            <a:chOff x="149428" y="1874598"/>
            <a:chExt cx="3896763" cy="858274"/>
          </a:xfrm>
          <a:solidFill>
            <a:srgbClr val="1C2B38"/>
          </a:solidFill>
        </p:grpSpPr>
        <p:sp>
          <p:nvSpPr>
            <p:cNvPr id="51" name="圆角矩形 50"/>
            <p:cNvSpPr/>
            <p:nvPr/>
          </p:nvSpPr>
          <p:spPr>
            <a:xfrm rot="10800000">
              <a:off x="399987" y="1874598"/>
              <a:ext cx="3646204" cy="858274"/>
            </a:xfrm>
            <a:prstGeom prst="roundRect">
              <a:avLst>
                <a:gd name="adj" fmla="val 10275"/>
              </a:avLst>
            </a:prstGeom>
            <a:solidFill>
              <a:srgbClr val="1C2B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等腰三角形 51"/>
            <p:cNvSpPr/>
            <p:nvPr/>
          </p:nvSpPr>
          <p:spPr>
            <a:xfrm rot="16200000">
              <a:off x="190576" y="2148552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5"/>
          <p:cNvGrpSpPr>
            <a:grpSpLocks/>
          </p:cNvGrpSpPr>
          <p:nvPr/>
        </p:nvGrpSpPr>
        <p:grpSpPr bwMode="auto">
          <a:xfrm>
            <a:off x="601709" y="1277655"/>
            <a:ext cx="3902075" cy="857250"/>
            <a:chOff x="258284" y="2184339"/>
            <a:chExt cx="3902236" cy="858274"/>
          </a:xfrm>
        </p:grpSpPr>
        <p:sp>
          <p:nvSpPr>
            <p:cNvPr id="42" name="圆角矩形 41"/>
            <p:cNvSpPr/>
            <p:nvPr/>
          </p:nvSpPr>
          <p:spPr>
            <a:xfrm>
              <a:off x="258284" y="2184339"/>
              <a:ext cx="3646637" cy="858274"/>
            </a:xfrm>
            <a:prstGeom prst="roundRect">
              <a:avLst>
                <a:gd name="adj" fmla="val 10275"/>
              </a:avLst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5400000">
              <a:off x="3945303" y="2487267"/>
              <a:ext cx="174834" cy="255599"/>
            </a:xfrm>
            <a:prstGeom prst="triangl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 flipH="1">
            <a:off x="553897" y="4131851"/>
            <a:ext cx="3902236" cy="858274"/>
            <a:chOff x="2252" y="2211771"/>
            <a:chExt cx="3902236" cy="858274"/>
          </a:xfrm>
          <a:solidFill>
            <a:srgbClr val="FFC543"/>
          </a:solidFill>
        </p:grpSpPr>
        <p:sp>
          <p:nvSpPr>
            <p:cNvPr id="54" name="圆角矩形 53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 rot="16200000">
              <a:off x="43400" y="2500579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554058" y="3175005"/>
            <a:ext cx="3902236" cy="858274"/>
            <a:chOff x="258284" y="2184339"/>
            <a:chExt cx="3902236" cy="858274"/>
          </a:xfrm>
          <a:solidFill>
            <a:srgbClr val="464F5A"/>
          </a:solidFill>
        </p:grpSpPr>
        <p:sp>
          <p:nvSpPr>
            <p:cNvPr id="48" name="圆角矩形 47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58" name="Line 21"/>
          <p:cNvSpPr>
            <a:spLocks noChangeShapeType="1"/>
          </p:cNvSpPr>
          <p:nvPr/>
        </p:nvSpPr>
        <p:spPr bwMode="auto">
          <a:xfrm flipH="1">
            <a:off x="1543426" y="248549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9" name="Line 22"/>
          <p:cNvSpPr>
            <a:spLocks noChangeShapeType="1"/>
          </p:cNvSpPr>
          <p:nvPr/>
        </p:nvSpPr>
        <p:spPr bwMode="auto">
          <a:xfrm flipH="1">
            <a:off x="1543426" y="248549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68" name="TextBox 2067"/>
          <p:cNvSpPr txBox="1"/>
          <p:nvPr/>
        </p:nvSpPr>
        <p:spPr>
          <a:xfrm flipH="1">
            <a:off x="3447369" y="1296288"/>
            <a:ext cx="8411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01</a:t>
            </a:r>
            <a:endParaRPr lang="zh-CN" altLang="en-US" sz="4400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3362348" y="3186729"/>
            <a:ext cx="861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03</a:t>
            </a:r>
            <a:endParaRPr lang="zh-CN" altLang="en-US" sz="4400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3411487" y="4174808"/>
            <a:ext cx="8612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04</a:t>
            </a:r>
            <a:endParaRPr lang="zh-CN" altLang="en-US" sz="4400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3398511" y="2264035"/>
            <a:ext cx="8411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02</a:t>
            </a:r>
            <a:endParaRPr lang="zh-CN" altLang="en-US" sz="4400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558254" y="472086"/>
            <a:ext cx="4011840" cy="830997"/>
            <a:chOff x="2558254" y="691542"/>
            <a:chExt cx="4011840" cy="830997"/>
          </a:xfrm>
        </p:grpSpPr>
        <p:sp>
          <p:nvSpPr>
            <p:cNvPr id="2049" name="TextBox 2048"/>
            <p:cNvSpPr txBox="1"/>
            <p:nvPr/>
          </p:nvSpPr>
          <p:spPr>
            <a:xfrm>
              <a:off x="3106439" y="691542"/>
              <a:ext cx="29311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b="1" dirty="0" smtClean="0">
                  <a:solidFill>
                    <a:srgbClr val="1C2B38"/>
                  </a:solidFill>
                  <a:latin typeface="+mj-lt"/>
                </a:rPr>
                <a:t>CONTENTS</a:t>
              </a:r>
              <a:endParaRPr lang="zh-CN" altLang="en-US" sz="4800" b="1" dirty="0">
                <a:solidFill>
                  <a:srgbClr val="1C2B38"/>
                </a:solidFill>
                <a:latin typeface="+mj-lt"/>
              </a:endParaRPr>
            </a:p>
          </p:txBody>
        </p:sp>
        <p:grpSp>
          <p:nvGrpSpPr>
            <p:cNvPr id="162" name="组合 161"/>
            <p:cNvGrpSpPr>
              <a:grpSpLocks noChangeAspect="1"/>
            </p:cNvGrpSpPr>
            <p:nvPr/>
          </p:nvGrpSpPr>
          <p:grpSpPr>
            <a:xfrm>
              <a:off x="2558254" y="904761"/>
              <a:ext cx="491493" cy="404558"/>
              <a:chOff x="1928813" y="1763600"/>
              <a:chExt cx="1373188" cy="1130300"/>
            </a:xfrm>
          </p:grpSpPr>
          <p:sp>
            <p:nvSpPr>
              <p:cNvPr id="164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70" name="组合 169"/>
            <p:cNvGrpSpPr>
              <a:grpSpLocks noChangeAspect="1"/>
            </p:cNvGrpSpPr>
            <p:nvPr/>
          </p:nvGrpSpPr>
          <p:grpSpPr>
            <a:xfrm flipH="1">
              <a:off x="6078601" y="904761"/>
              <a:ext cx="491493" cy="404558"/>
              <a:chOff x="1928813" y="1763600"/>
              <a:chExt cx="1373188" cy="1130300"/>
            </a:xfrm>
          </p:grpSpPr>
          <p:sp>
            <p:nvSpPr>
              <p:cNvPr id="172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44" name="矩形 43"/>
          <p:cNvSpPr/>
          <p:nvPr/>
        </p:nvSpPr>
        <p:spPr>
          <a:xfrm>
            <a:off x="844828" y="1275290"/>
            <a:ext cx="24518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Preliminary </a:t>
            </a:r>
            <a:r>
              <a:rPr lang="en-US" altLang="zh-CN" sz="2400" dirty="0" smtClean="0">
                <a:solidFill>
                  <a:schemeClr val="bg1"/>
                </a:solidFill>
              </a:rPr>
              <a:t>Topics</a:t>
            </a:r>
          </a:p>
          <a:p>
            <a:pPr algn="ctr"/>
            <a:r>
              <a:rPr lang="ja-JP" altLang="en-US" sz="2400" dirty="0">
                <a:solidFill>
                  <a:schemeClr val="bg1"/>
                </a:solidFill>
              </a:rPr>
              <a:t>事前準</a:t>
            </a:r>
            <a:r>
              <a:rPr lang="ja-JP" altLang="en-US" sz="2400" dirty="0" smtClean="0">
                <a:solidFill>
                  <a:schemeClr val="bg1"/>
                </a:solidFill>
              </a:rPr>
              <a:t>備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595595" y="4120921"/>
            <a:ext cx="28455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Hadoop Environment</a:t>
            </a:r>
          </a:p>
          <a:p>
            <a:pPr algn="ctr"/>
            <a:r>
              <a:rPr lang="ja-JP" altLang="en-US" sz="2400" dirty="0" smtClean="0">
                <a:solidFill>
                  <a:schemeClr val="bg1"/>
                </a:solidFill>
              </a:rPr>
              <a:t>実験環境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23911" y="3330101"/>
            <a:ext cx="27889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Hadoop Architecture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53430" y="2432361"/>
            <a:ext cx="26346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Hadoop </a:t>
            </a:r>
            <a:r>
              <a:rPr lang="en-US" altLang="zh-CN" sz="2400" dirty="0" smtClean="0">
                <a:solidFill>
                  <a:schemeClr val="bg1"/>
                </a:solidFill>
              </a:rPr>
              <a:t>Eco System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57" name="组合 52"/>
          <p:cNvGrpSpPr/>
          <p:nvPr/>
        </p:nvGrpSpPr>
        <p:grpSpPr>
          <a:xfrm rot="10800000" flipH="1">
            <a:off x="4896749" y="1255269"/>
            <a:ext cx="3902236" cy="858274"/>
            <a:chOff x="2252" y="2211771"/>
            <a:chExt cx="3902236" cy="85827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58" name="圆角矩形 53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4"/>
            <p:cNvSpPr/>
            <p:nvPr/>
          </p:nvSpPr>
          <p:spPr>
            <a:xfrm rot="16200000">
              <a:off x="43400" y="2500579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3" name="矩形 44"/>
          <p:cNvSpPr/>
          <p:nvPr/>
        </p:nvSpPr>
        <p:spPr>
          <a:xfrm>
            <a:off x="6017024" y="1411379"/>
            <a:ext cx="2571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Hadoop Command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196164" y="1303083"/>
            <a:ext cx="8612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05</a:t>
            </a:r>
            <a:endParaRPr lang="zh-CN" altLang="en-US" sz="4400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593" y="3109181"/>
            <a:ext cx="2808044" cy="1880944"/>
          </a:xfrm>
          <a:prstGeom prst="rect">
            <a:avLst/>
          </a:prstGeom>
        </p:spPr>
      </p:pic>
      <p:grpSp>
        <p:nvGrpSpPr>
          <p:cNvPr id="60" name="组合 52"/>
          <p:cNvGrpSpPr/>
          <p:nvPr/>
        </p:nvGrpSpPr>
        <p:grpSpPr>
          <a:xfrm rot="10800000" flipH="1">
            <a:off x="4896749" y="2206890"/>
            <a:ext cx="3902236" cy="858274"/>
            <a:chOff x="2252" y="2211771"/>
            <a:chExt cx="3902236" cy="858274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1" name="圆角矩形 53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54"/>
            <p:cNvSpPr/>
            <p:nvPr/>
          </p:nvSpPr>
          <p:spPr>
            <a:xfrm rot="16200000">
              <a:off x="43400" y="2500579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矩形 44"/>
          <p:cNvSpPr/>
          <p:nvPr/>
        </p:nvSpPr>
        <p:spPr>
          <a:xfrm>
            <a:off x="6174244" y="2332224"/>
            <a:ext cx="22570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Reference </a:t>
            </a:r>
            <a:r>
              <a:rPr lang="en-US" altLang="zh-CN" sz="2400" dirty="0" smtClean="0">
                <a:solidFill>
                  <a:schemeClr val="bg1"/>
                </a:solidFill>
              </a:rPr>
              <a:t>Books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196164" y="2223928"/>
            <a:ext cx="8612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06</a:t>
            </a:r>
            <a:endParaRPr lang="zh-CN" altLang="en-US" sz="4400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30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38912" y="198933"/>
            <a:ext cx="26116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Hadoop Eco System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54" y="743712"/>
            <a:ext cx="6582693" cy="414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38912" y="198933"/>
            <a:ext cx="26116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Hadoop Eco System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340" y="809495"/>
            <a:ext cx="5501075" cy="409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29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244328" y="1287955"/>
            <a:ext cx="265534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PART</a:t>
            </a:r>
            <a:r>
              <a:rPr lang="en-US" altLang="zh-CN" sz="7200" b="1" dirty="0" smtClean="0">
                <a:solidFill>
                  <a:srgbClr val="1C2B38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708060" y="3911446"/>
            <a:ext cx="37278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Arial Unicode MS" pitchFamily="34" charset="-122"/>
                <a:cs typeface="Arial Unicode MS" pitchFamily="34" charset="-122"/>
              </a:rPr>
              <a:t>Hadoop Architecture</a:t>
            </a:r>
            <a:endParaRPr lang="zh-CN" altLang="en-US" sz="3200" b="1" dirty="0">
              <a:solidFill>
                <a:srgbClr val="1C2B38"/>
              </a:solidFill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566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66407" y="202412"/>
            <a:ext cx="15552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Architecture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766" y="831575"/>
            <a:ext cx="5915414" cy="402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7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66407" y="202412"/>
            <a:ext cx="15552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Architecture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47" y="648571"/>
            <a:ext cx="6882790" cy="423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10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70686" y="202412"/>
            <a:ext cx="29690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Apache Hadoop Version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76" y="602521"/>
            <a:ext cx="7259124" cy="431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8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244328" y="1287955"/>
            <a:ext cx="265534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PART</a:t>
            </a:r>
            <a:r>
              <a:rPr lang="en-US" altLang="zh-CN" sz="7200" b="1" dirty="0" smtClean="0">
                <a:solidFill>
                  <a:srgbClr val="1C2B38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4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666767" y="3911446"/>
            <a:ext cx="38104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Hadoop Environment</a:t>
            </a:r>
            <a:endParaRPr lang="zh-CN" altLang="en-US" sz="3200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787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86149" y="208990"/>
            <a:ext cx="22573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Oracle Virtual Box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351" y="743712"/>
            <a:ext cx="7045419" cy="410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8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97760" y="195834"/>
            <a:ext cx="9973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Docker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90" y="743712"/>
            <a:ext cx="7162414" cy="409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2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97760" y="195834"/>
            <a:ext cx="9973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Docker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99" y="1485284"/>
            <a:ext cx="741045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7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671403" y="402681"/>
            <a:ext cx="5816184" cy="4289240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2107411" y="1490320"/>
            <a:ext cx="492917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Forgetting </a:t>
            </a:r>
            <a:r>
              <a:rPr lang="en-US" altLang="zh-CN" sz="54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Curve</a:t>
            </a:r>
            <a:endParaRPr lang="zh-CN" altLang="en-US" sz="5400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637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72934" y="195834"/>
            <a:ext cx="31582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Hadoop configuration </a:t>
            </a:r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files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252" y="862644"/>
            <a:ext cx="4326797" cy="36331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64" y="862645"/>
            <a:ext cx="3788545" cy="2248856"/>
          </a:xfrm>
          <a:prstGeom prst="rect">
            <a:avLst/>
          </a:prstGeom>
        </p:spPr>
      </p:pic>
      <p:sp>
        <p:nvSpPr>
          <p:cNvPr id="9" name="矩形 39"/>
          <p:cNvSpPr/>
          <p:nvPr/>
        </p:nvSpPr>
        <p:spPr>
          <a:xfrm>
            <a:off x="283464" y="3168651"/>
            <a:ext cx="36471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rgbClr val="1C2B38"/>
                </a:solidFill>
              </a:rPr>
              <a:t>Hadoop 1.x</a:t>
            </a:r>
          </a:p>
          <a:p>
            <a:r>
              <a:rPr lang="en-US" altLang="zh-CN" sz="1600" dirty="0">
                <a:solidFill>
                  <a:srgbClr val="1C2B38"/>
                </a:solidFill>
              </a:rPr>
              <a:t>Hadoop.The.Definitive.Guide.3rd.Edition</a:t>
            </a:r>
            <a:endParaRPr lang="en-US" altLang="zh-CN" sz="1600" dirty="0" smtClean="0">
              <a:solidFill>
                <a:srgbClr val="1C2B38"/>
              </a:solidFill>
            </a:endParaRPr>
          </a:p>
        </p:txBody>
      </p:sp>
      <p:sp>
        <p:nvSpPr>
          <p:cNvPr id="10" name="矩形 39"/>
          <p:cNvSpPr/>
          <p:nvPr/>
        </p:nvSpPr>
        <p:spPr>
          <a:xfrm>
            <a:off x="4160252" y="4495800"/>
            <a:ext cx="36471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rgbClr val="1C2B38"/>
                </a:solidFill>
              </a:rPr>
              <a:t>Hadoop 2.x</a:t>
            </a:r>
          </a:p>
          <a:p>
            <a:r>
              <a:rPr lang="en-US" altLang="zh-CN" sz="1600" dirty="0" smtClean="0">
                <a:solidFill>
                  <a:srgbClr val="1C2B38"/>
                </a:solidFill>
              </a:rPr>
              <a:t>Hadoop.The.Definitive.Guide.4th.Edition</a:t>
            </a:r>
          </a:p>
        </p:txBody>
      </p:sp>
    </p:spTree>
    <p:extLst>
      <p:ext uri="{BB962C8B-B14F-4D97-AF65-F5344CB8AC3E}">
        <p14:creationId xmlns:p14="http://schemas.microsoft.com/office/powerpoint/2010/main" val="45331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267571" y="1287955"/>
            <a:ext cx="26088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PART5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202892" y="3911446"/>
            <a:ext cx="47382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HDFS &amp; Hadoop Command</a:t>
            </a:r>
            <a:endParaRPr lang="zh-CN" altLang="en-US" sz="3200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328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95542" y="195834"/>
            <a:ext cx="24288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Google File System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" name="矩形 39"/>
          <p:cNvSpPr/>
          <p:nvPr/>
        </p:nvSpPr>
        <p:spPr>
          <a:xfrm>
            <a:off x="283463" y="4436163"/>
            <a:ext cx="85053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C2B38"/>
                </a:solidFill>
              </a:rPr>
              <a:t>The Google File </a:t>
            </a:r>
            <a:r>
              <a:rPr lang="en-US" altLang="zh-CN" sz="1600" dirty="0" smtClean="0">
                <a:solidFill>
                  <a:srgbClr val="1C2B38"/>
                </a:solidFill>
              </a:rPr>
              <a:t>System</a:t>
            </a:r>
          </a:p>
          <a:p>
            <a:r>
              <a:rPr lang="en-US" altLang="zh-CN" sz="1600" dirty="0">
                <a:solidFill>
                  <a:srgbClr val="1C2B38"/>
                </a:solidFill>
              </a:rPr>
              <a:t>https://static.googleusercontent.com/media/research.google.com/ja//archive/gfs-sosp2003.pdf</a:t>
            </a:r>
            <a:endParaRPr lang="en-US" altLang="zh-CN" sz="1600" dirty="0" smtClean="0">
              <a:solidFill>
                <a:srgbClr val="1C2B38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49" y="891360"/>
            <a:ext cx="7657431" cy="348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6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88989" y="235302"/>
            <a:ext cx="8851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HDFS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80" y="743712"/>
            <a:ext cx="6304680" cy="415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5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88989" y="235302"/>
            <a:ext cx="8851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HDFS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76" y="919108"/>
            <a:ext cx="4347742" cy="26695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079" y="2136116"/>
            <a:ext cx="4110425" cy="267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0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88989" y="235302"/>
            <a:ext cx="8851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HDFS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" y="888437"/>
            <a:ext cx="5495774" cy="3782239"/>
          </a:xfrm>
          <a:prstGeom prst="rect">
            <a:avLst/>
          </a:prstGeom>
        </p:spPr>
      </p:pic>
      <p:sp>
        <p:nvSpPr>
          <p:cNvPr id="7" name="矩形 39"/>
          <p:cNvSpPr/>
          <p:nvPr/>
        </p:nvSpPr>
        <p:spPr>
          <a:xfrm>
            <a:off x="5940310" y="888436"/>
            <a:ext cx="3052386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rgbClr val="1C2B38"/>
                </a:solidFill>
              </a:rPr>
              <a:t>Official Website</a:t>
            </a:r>
            <a:r>
              <a:rPr lang="zh-CN" altLang="en-US" sz="1600" dirty="0">
                <a:solidFill>
                  <a:srgbClr val="1C2B38"/>
                </a:solidFill>
              </a:rPr>
              <a:t> </a:t>
            </a:r>
            <a:r>
              <a:rPr lang="en-US" altLang="zh-CN" sz="1600" dirty="0" smtClean="0">
                <a:solidFill>
                  <a:srgbClr val="1C2B38"/>
                </a:solidFill>
              </a:rPr>
              <a:t>:</a:t>
            </a:r>
          </a:p>
          <a:p>
            <a:endParaRPr lang="en-US" altLang="zh-CN" sz="1600" dirty="0">
              <a:solidFill>
                <a:srgbClr val="1C2B38"/>
              </a:solidFill>
            </a:endParaRPr>
          </a:p>
          <a:p>
            <a:r>
              <a:rPr lang="en-US" altLang="zh-CN" sz="1600" dirty="0">
                <a:solidFill>
                  <a:srgbClr val="1C2B38"/>
                </a:solidFill>
              </a:rPr>
              <a:t>https://hadoop.apache.org/docs/stable/hadoop-project-dist/hadoop-common/FileSystemShell.html</a:t>
            </a:r>
            <a:endParaRPr lang="en-US" altLang="zh-CN" sz="1600" dirty="0" smtClean="0">
              <a:solidFill>
                <a:srgbClr val="1C2B38"/>
              </a:solidFill>
            </a:endParaRPr>
          </a:p>
          <a:p>
            <a:endParaRPr lang="en-US" altLang="zh-CN" sz="1600" dirty="0">
              <a:solidFill>
                <a:srgbClr val="1C2B38"/>
              </a:solidFill>
            </a:endParaRPr>
          </a:p>
          <a:p>
            <a:r>
              <a:rPr lang="en-US" altLang="zh-CN" sz="1600" dirty="0">
                <a:solidFill>
                  <a:srgbClr val="1C2B38"/>
                </a:solidFill>
              </a:rPr>
              <a:t>https://hadoop.apache.org/docs/r1.0.4/cn/hdfs_shell.html</a:t>
            </a:r>
            <a:endParaRPr lang="en-US" altLang="zh-CN" sz="1600" dirty="0" smtClean="0">
              <a:solidFill>
                <a:srgbClr val="1C2B38"/>
              </a:solidFill>
            </a:endParaRPr>
          </a:p>
          <a:p>
            <a:endParaRPr lang="en-US" altLang="zh-CN" sz="1600" dirty="0">
              <a:solidFill>
                <a:srgbClr val="1C2B38"/>
              </a:solidFill>
            </a:endParaRPr>
          </a:p>
          <a:p>
            <a:endParaRPr lang="en-US" altLang="zh-CN" sz="1600" dirty="0" smtClean="0">
              <a:solidFill>
                <a:srgbClr val="1C2B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48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88989" y="235302"/>
            <a:ext cx="8851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HDFS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06" y="918546"/>
            <a:ext cx="726757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5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64869" y="202412"/>
            <a:ext cx="18149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HDFS Web UI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" y="912942"/>
            <a:ext cx="4740507" cy="27109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571" y="2387965"/>
            <a:ext cx="5755979" cy="238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2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267571" y="1287955"/>
            <a:ext cx="26088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PART6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065953" y="3911446"/>
            <a:ext cx="30121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Reference Books</a:t>
            </a:r>
            <a:endParaRPr lang="zh-CN" altLang="en-US" sz="3200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189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62300" y="198170"/>
            <a:ext cx="8980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Books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619" y="780743"/>
            <a:ext cx="3038098" cy="39790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274" y="780742"/>
            <a:ext cx="3222328" cy="397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4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22677" y="188562"/>
            <a:ext cx="26677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Forgetting Curve</a:t>
            </a:r>
          </a:p>
          <a:p>
            <a:r>
              <a:rPr lang="en-US" altLang="zh-CN" sz="2000" b="1" dirty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Hermann </a:t>
            </a:r>
            <a:r>
              <a:rPr lang="en-US" altLang="zh-CN" sz="2000" b="1" dirty="0" err="1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Ebbinghaus</a:t>
            </a:r>
            <a:endParaRPr lang="en-US" altLang="zh-CN" sz="2000" b="1" dirty="0" smtClean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902" y="896448"/>
            <a:ext cx="5324475" cy="399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04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026546" y="1491883"/>
            <a:ext cx="30909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b="1" dirty="0" err="1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HomeWork</a:t>
            </a:r>
            <a:endParaRPr lang="en-US" altLang="zh-CN" sz="4800" b="1" dirty="0" smtClean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628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2946394" y="1287955"/>
            <a:ext cx="32512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The End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534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92220" y="203552"/>
            <a:ext cx="27286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The Cone Of Learning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1"/>
          <a:stretch/>
        </p:blipFill>
        <p:spPr>
          <a:xfrm>
            <a:off x="1112348" y="743712"/>
            <a:ext cx="6536900" cy="425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6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244328" y="1287955"/>
            <a:ext cx="265534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PART</a:t>
            </a:r>
            <a:r>
              <a:rPr lang="en-US" altLang="zh-CN" sz="7200" b="1" dirty="0" smtClean="0">
                <a:solidFill>
                  <a:srgbClr val="1C2B38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927861" y="3911446"/>
            <a:ext cx="328827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Preliminary </a:t>
            </a:r>
            <a:r>
              <a:rPr lang="en-US" altLang="zh-CN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Topics</a:t>
            </a:r>
          </a:p>
          <a:p>
            <a:pPr algn="ctr"/>
            <a:r>
              <a:rPr lang="ja-JP" altLang="en-US" sz="3200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事前準備</a:t>
            </a:r>
            <a:endParaRPr lang="zh-CN" altLang="en-US" sz="3200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965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28645" y="193071"/>
            <a:ext cx="7264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Java</a:t>
            </a:r>
            <a:endParaRPr lang="zh-CN" altLang="en-US" sz="2000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180" y="743712"/>
            <a:ext cx="5305425" cy="3390900"/>
          </a:xfrm>
          <a:prstGeom prst="rect">
            <a:avLst/>
          </a:prstGeom>
        </p:spPr>
      </p:pic>
      <p:sp>
        <p:nvSpPr>
          <p:cNvPr id="9" name="TextBox 4110"/>
          <p:cNvSpPr txBox="1"/>
          <p:nvPr/>
        </p:nvSpPr>
        <p:spPr>
          <a:xfrm>
            <a:off x="3053864" y="4342017"/>
            <a:ext cx="473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1C2B38"/>
                </a:solidFill>
              </a:rPr>
              <a:t>http://www.oracle.com/technetwork/java/eol-135779.html</a:t>
            </a:r>
            <a:endParaRPr lang="en-US" altLang="zh-CN" sz="1400" b="1" dirty="0">
              <a:solidFill>
                <a:srgbClr val="1C2B38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" y="920261"/>
            <a:ext cx="1465426" cy="156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19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03396" y="196057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JVM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88" y="1003091"/>
            <a:ext cx="8265985" cy="378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88569" y="235302"/>
            <a:ext cx="7986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Linux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32160" y="3465906"/>
            <a:ext cx="279494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rgbClr val="1C2B38"/>
                </a:solidFill>
              </a:rPr>
              <a:t>Official Website</a:t>
            </a:r>
            <a:r>
              <a:rPr lang="zh-CN" altLang="en-US" sz="1600" dirty="0">
                <a:solidFill>
                  <a:srgbClr val="1C2B38"/>
                </a:solidFill>
              </a:rPr>
              <a:t> </a:t>
            </a:r>
            <a:r>
              <a:rPr lang="en-US" altLang="zh-CN" sz="1600" dirty="0">
                <a:solidFill>
                  <a:srgbClr val="1C2B38"/>
                </a:solidFill>
              </a:rPr>
              <a:t>: </a:t>
            </a:r>
            <a:endParaRPr lang="en-US" altLang="zh-CN" sz="1600" dirty="0" smtClean="0">
              <a:solidFill>
                <a:srgbClr val="1C2B38"/>
              </a:solidFill>
            </a:endParaRPr>
          </a:p>
          <a:p>
            <a:r>
              <a:rPr lang="en-US" altLang="zh-CN" sz="1600" dirty="0">
                <a:solidFill>
                  <a:srgbClr val="1C2B38"/>
                </a:solidFill>
              </a:rPr>
              <a:t>https://www.ubuntu.com/</a:t>
            </a:r>
            <a:endParaRPr lang="en-US" altLang="zh-CN" sz="1600" dirty="0" smtClean="0">
              <a:solidFill>
                <a:srgbClr val="1C2B38"/>
              </a:solidFill>
            </a:endParaRPr>
          </a:p>
          <a:p>
            <a:r>
              <a:rPr lang="en-US" altLang="zh-CN" sz="1600" dirty="0">
                <a:solidFill>
                  <a:srgbClr val="1C2B38"/>
                </a:solidFill>
              </a:rPr>
              <a:t>http://</a:t>
            </a:r>
            <a:r>
              <a:rPr lang="en-US" altLang="zh-CN" sz="1600" dirty="0" smtClean="0">
                <a:solidFill>
                  <a:srgbClr val="1C2B38"/>
                </a:solidFill>
              </a:rPr>
              <a:t>releases.ubuntu.com/</a:t>
            </a:r>
          </a:p>
          <a:p>
            <a:endParaRPr lang="en-US" altLang="zh-CN" sz="1600" dirty="0" smtClean="0">
              <a:solidFill>
                <a:srgbClr val="1C2B38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60" y="1252630"/>
            <a:ext cx="2845976" cy="20120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039" y="1188401"/>
            <a:ext cx="2857500" cy="1962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304" y="1188401"/>
            <a:ext cx="1945887" cy="2140476"/>
          </a:xfrm>
          <a:prstGeom prst="rect">
            <a:avLst/>
          </a:prstGeom>
        </p:spPr>
      </p:pic>
      <p:sp>
        <p:nvSpPr>
          <p:cNvPr id="10" name="矩形 39"/>
          <p:cNvSpPr/>
          <p:nvPr/>
        </p:nvSpPr>
        <p:spPr>
          <a:xfrm>
            <a:off x="3086244" y="3449281"/>
            <a:ext cx="322984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rgbClr val="1C2B38"/>
                </a:solidFill>
              </a:rPr>
              <a:t>Official Website</a:t>
            </a:r>
            <a:r>
              <a:rPr lang="zh-CN" altLang="en-US" sz="1600" dirty="0">
                <a:solidFill>
                  <a:srgbClr val="1C2B38"/>
                </a:solidFill>
              </a:rPr>
              <a:t> </a:t>
            </a:r>
            <a:r>
              <a:rPr lang="en-US" altLang="zh-CN" sz="1600" dirty="0">
                <a:solidFill>
                  <a:srgbClr val="1C2B38"/>
                </a:solidFill>
              </a:rPr>
              <a:t>: </a:t>
            </a:r>
            <a:endParaRPr lang="en-US" altLang="zh-CN" sz="1600" dirty="0" smtClean="0">
              <a:solidFill>
                <a:srgbClr val="1C2B38"/>
              </a:solidFill>
            </a:endParaRPr>
          </a:p>
          <a:p>
            <a:r>
              <a:rPr lang="en-US" altLang="zh-CN" sz="1600" dirty="0">
                <a:solidFill>
                  <a:srgbClr val="1C2B38"/>
                </a:solidFill>
              </a:rPr>
              <a:t>https://</a:t>
            </a:r>
            <a:r>
              <a:rPr lang="en-US" altLang="zh-CN" sz="1600" dirty="0" smtClean="0">
                <a:solidFill>
                  <a:srgbClr val="1C2B38"/>
                </a:solidFill>
              </a:rPr>
              <a:t>www.centos.org/</a:t>
            </a:r>
          </a:p>
          <a:p>
            <a:r>
              <a:rPr lang="en-US" altLang="zh-CN" sz="1600" dirty="0">
                <a:solidFill>
                  <a:srgbClr val="1C2B38"/>
                </a:solidFill>
              </a:rPr>
              <a:t>https://www.centos.org/download</a:t>
            </a:r>
            <a:r>
              <a:rPr lang="en-US" altLang="zh-CN" sz="1600" dirty="0" smtClean="0">
                <a:solidFill>
                  <a:srgbClr val="1C2B38"/>
                </a:solidFill>
              </a:rPr>
              <a:t>/</a:t>
            </a:r>
          </a:p>
          <a:p>
            <a:r>
              <a:rPr lang="en-US" altLang="zh-CN" sz="1600" dirty="0">
                <a:solidFill>
                  <a:srgbClr val="1C2B38"/>
                </a:solidFill>
              </a:rPr>
              <a:t>https://wiki.centos.org/Download</a:t>
            </a:r>
            <a:endParaRPr lang="en-US" altLang="zh-CN" sz="1600" dirty="0" smtClean="0">
              <a:solidFill>
                <a:srgbClr val="1C2B38"/>
              </a:solidFill>
            </a:endParaRPr>
          </a:p>
          <a:p>
            <a:endParaRPr lang="en-US" altLang="zh-CN" sz="1600" dirty="0" smtClean="0">
              <a:solidFill>
                <a:srgbClr val="1C2B38"/>
              </a:solidFill>
            </a:endParaRPr>
          </a:p>
        </p:txBody>
      </p:sp>
      <p:sp>
        <p:nvSpPr>
          <p:cNvPr id="11" name="矩形 39"/>
          <p:cNvSpPr/>
          <p:nvPr/>
        </p:nvSpPr>
        <p:spPr>
          <a:xfrm>
            <a:off x="6481799" y="3513511"/>
            <a:ext cx="25646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rgbClr val="1C2B38"/>
                </a:solidFill>
              </a:rPr>
              <a:t>Official Website</a:t>
            </a:r>
            <a:r>
              <a:rPr lang="zh-CN" altLang="en-US" sz="1600" dirty="0">
                <a:solidFill>
                  <a:srgbClr val="1C2B38"/>
                </a:solidFill>
              </a:rPr>
              <a:t> </a:t>
            </a:r>
            <a:r>
              <a:rPr lang="en-US" altLang="zh-CN" sz="1600" dirty="0">
                <a:solidFill>
                  <a:srgbClr val="1C2B38"/>
                </a:solidFill>
              </a:rPr>
              <a:t>: </a:t>
            </a:r>
            <a:endParaRPr lang="en-US" altLang="zh-CN" sz="1600" dirty="0" smtClean="0">
              <a:solidFill>
                <a:srgbClr val="1C2B38"/>
              </a:solidFill>
            </a:endParaRPr>
          </a:p>
          <a:p>
            <a:r>
              <a:rPr lang="en-US" altLang="zh-CN" sz="1600" dirty="0">
                <a:solidFill>
                  <a:srgbClr val="1C2B38"/>
                </a:solidFill>
              </a:rPr>
              <a:t>https://</a:t>
            </a:r>
            <a:r>
              <a:rPr lang="en-US" altLang="zh-CN" sz="1600" dirty="0" smtClean="0">
                <a:solidFill>
                  <a:srgbClr val="1C2B38"/>
                </a:solidFill>
              </a:rPr>
              <a:t>www.redhat.com/en</a:t>
            </a:r>
          </a:p>
          <a:p>
            <a:endParaRPr lang="en-US" altLang="zh-CN" sz="1600" dirty="0" smtClean="0">
              <a:solidFill>
                <a:srgbClr val="1C2B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14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3967</TotalTime>
  <Words>241</Words>
  <Application>Microsoft Office PowerPoint</Application>
  <PresentationFormat>On-screen Show (16:9)</PresentationFormat>
  <Paragraphs>131</Paragraphs>
  <Slides>41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宋体</vt:lpstr>
      <vt:lpstr>Arial Unicode MS</vt:lpstr>
      <vt:lpstr>Calibri</vt:lpstr>
      <vt:lpstr>ＭＳ Ｐゴシック</vt:lpstr>
      <vt:lpstr>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ran xu</cp:lastModifiedBy>
  <cp:revision>329</cp:revision>
  <dcterms:modified xsi:type="dcterms:W3CDTF">2017-05-12T22:20:16Z</dcterms:modified>
</cp:coreProperties>
</file>